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14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48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60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33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96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05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574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54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48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22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29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AC89DA-0BC7-466C-872F-A6F6E7959C8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3088AD9-432F-4F56-8910-36C9452F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86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582" y="752748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6" name="Freeform: Shape 11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7094" y="761999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2C1024C-D4A9-6679-5D56-596B6AFBB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056" y="1655641"/>
            <a:ext cx="7751824" cy="265219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dirty="0">
                <a:solidFill>
                  <a:schemeClr val="accent1"/>
                </a:solidFill>
              </a:rPr>
              <a:t>当事者発の支援</a:t>
            </a:r>
            <a:r>
              <a:rPr lang="ja-JP" altLang="en-US" dirty="0">
                <a:solidFill>
                  <a:schemeClr val="accent1"/>
                </a:solidFill>
              </a:rPr>
              <a:t>論</a:t>
            </a:r>
            <a:br>
              <a:rPr kumimoji="1" lang="en-US" altLang="ja-JP" dirty="0">
                <a:solidFill>
                  <a:schemeClr val="accent1"/>
                </a:solidFill>
              </a:rPr>
            </a:br>
            <a:r>
              <a:rPr kumimoji="1" lang="ja-JP" altLang="en-US" sz="4800" dirty="0">
                <a:solidFill>
                  <a:schemeClr val="accent1"/>
                </a:solidFill>
              </a:rPr>
              <a:t>ー全盲弁護士の視点ー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F51135-BEDF-736B-DBCD-76EC9DCA7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4206" y="3799840"/>
            <a:ext cx="3274537" cy="2220686"/>
          </a:xfrm>
        </p:spPr>
        <p:txBody>
          <a:bodyPr>
            <a:normAutofit lnSpcReduction="10000"/>
          </a:bodyPr>
          <a:lstStyle/>
          <a:p>
            <a:pPr algn="r"/>
            <a:r>
              <a:rPr kumimoji="1" lang="ja-JP" altLang="en-US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公益財団法人鉄道弘済会</a:t>
            </a:r>
            <a:endParaRPr kumimoji="1" lang="en-US" altLang="ja-JP" sz="1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</a:endParaRPr>
          </a:p>
          <a:p>
            <a:pPr algn="r"/>
            <a:r>
              <a:rPr lang="ja-JP" altLang="en-US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第</a:t>
            </a:r>
            <a:r>
              <a:rPr lang="en-US" altLang="ja-JP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61</a:t>
            </a:r>
            <a:r>
              <a:rPr lang="ja-JP" altLang="en-US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回社会福祉セミナー</a:t>
            </a:r>
            <a:endParaRPr lang="en-US" altLang="ja-JP" sz="1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</a:endParaRPr>
          </a:p>
          <a:p>
            <a:pPr algn="r"/>
            <a:r>
              <a:rPr kumimoji="1" lang="en-US" altLang="ja-JP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2025</a:t>
            </a:r>
            <a:r>
              <a:rPr kumimoji="1" lang="ja-JP" altLang="en-US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年</a:t>
            </a:r>
            <a:r>
              <a:rPr kumimoji="1" lang="en-US" altLang="ja-JP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7</a:t>
            </a:r>
            <a:r>
              <a:rPr kumimoji="1" lang="ja-JP" altLang="en-US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月</a:t>
            </a:r>
            <a:r>
              <a:rPr kumimoji="1" lang="en-US" altLang="ja-JP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6</a:t>
            </a:r>
            <a:r>
              <a:rPr kumimoji="1" lang="ja-JP" altLang="en-US" sz="1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日（日）講座②</a:t>
            </a:r>
            <a:endParaRPr kumimoji="1" lang="en-US" altLang="ja-JP" sz="1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</a:endParaRPr>
          </a:p>
          <a:p>
            <a:pPr algn="r"/>
            <a:endParaRPr kumimoji="1" lang="en-US" altLang="ja-JP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</a:endParaRPr>
          </a:p>
          <a:p>
            <a:pPr algn="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おおごだ法律事務所</a:t>
            </a:r>
          </a:p>
          <a:p>
            <a:pPr algn="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</a:rPr>
              <a:t>代表弁護士　大胡田　誠</a:t>
            </a:r>
          </a:p>
          <a:p>
            <a:pPr algn="r"/>
            <a:endParaRPr kumimoji="1" lang="ja-JP" altLang="en-U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744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C690CC0-DEE7-718E-D367-3678DE93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020" y="1087374"/>
            <a:ext cx="9305224" cy="1000978"/>
          </a:xfrm>
        </p:spPr>
        <p:txBody>
          <a:bodyPr>
            <a:normAutofit/>
          </a:bodyPr>
          <a:lstStyle/>
          <a:p>
            <a:r>
              <a:rPr kumimoji="1" lang="ja-JP" altLang="en-US" sz="3300" dirty="0"/>
              <a:t>１．さまざまな支援を活用しながらの弁護士活動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C258FB-72E0-2601-64C6-43CB6AA08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738507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・仕事はいわゆる「町弁」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・</a:t>
            </a:r>
            <a:r>
              <a:rPr kumimoji="1" lang="en-US" altLang="ja-JP" sz="2400" dirty="0">
                <a:solidFill>
                  <a:schemeClr val="tx1"/>
                </a:solidFill>
              </a:rPr>
              <a:t>ICT</a:t>
            </a:r>
            <a:r>
              <a:rPr kumimoji="1" lang="ja-JP" altLang="en-US" sz="2400" dirty="0">
                <a:solidFill>
                  <a:schemeClr val="tx1"/>
                </a:solidFill>
              </a:rPr>
              <a:t>などの支援技術の活用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・アシスタントとの二人三脚</a:t>
            </a:r>
          </a:p>
          <a:p>
            <a:pPr marL="0" indent="0">
              <a:buNone/>
            </a:pPr>
            <a:endParaRPr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en-US" altLang="ja-JP" sz="2400" dirty="0">
                <a:solidFill>
                  <a:schemeClr val="tx1"/>
                </a:solidFill>
              </a:rPr>
              <a:t>【</a:t>
            </a:r>
            <a:r>
              <a:rPr kumimoji="1" lang="ja-JP" altLang="en-US" sz="2400" dirty="0">
                <a:solidFill>
                  <a:schemeClr val="tx1"/>
                </a:solidFill>
              </a:rPr>
              <a:t>考察</a:t>
            </a:r>
            <a:r>
              <a:rPr kumimoji="1" lang="en-US" altLang="ja-JP" sz="2400" dirty="0">
                <a:solidFill>
                  <a:schemeClr val="tx1"/>
                </a:solidFill>
              </a:rPr>
              <a:t>】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</a:rPr>
              <a:t>自立するとは、なんでも自分でできることではなく、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</a:rPr>
              <a:t>さまざまな支援を組み合わせて生きる能力を持つこと。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0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23967EC-0C7C-DEE8-BF1E-C1C434B92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024" y="1087374"/>
            <a:ext cx="9298220" cy="1000978"/>
          </a:xfrm>
        </p:spPr>
        <p:txBody>
          <a:bodyPr>
            <a:normAutofit/>
          </a:bodyPr>
          <a:lstStyle/>
          <a:p>
            <a:r>
              <a:rPr kumimoji="1" lang="ja-JP" altLang="en-US" sz="3300" dirty="0"/>
              <a:t>２．</a:t>
            </a:r>
            <a:r>
              <a:rPr kumimoji="1" lang="en-US" altLang="ja-JP" sz="3300" dirty="0">
                <a:latin typeface="+mj-ea"/>
              </a:rPr>
              <a:t>12</a:t>
            </a:r>
            <a:r>
              <a:rPr kumimoji="1" lang="ja-JP" altLang="en-US" sz="3300" dirty="0"/>
              <a:t>歳で失明、</a:t>
            </a:r>
            <a:br>
              <a:rPr kumimoji="1" lang="en-US" altLang="ja-JP" sz="3300" dirty="0"/>
            </a:br>
            <a:r>
              <a:rPr kumimoji="1" lang="ja-JP" altLang="en-US" sz="3300" dirty="0"/>
              <a:t>　　そこから「やれる」と思えるようになるまで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96336A-7F21-E70D-177F-90AF1F27D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999" y="2694868"/>
            <a:ext cx="8983489" cy="2519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（１）先天性緑内障のため</a:t>
            </a:r>
            <a:r>
              <a:rPr kumimoji="1" lang="en-US" altLang="ja-JP" sz="2400" dirty="0">
                <a:solidFill>
                  <a:schemeClr val="tx1"/>
                </a:solidFill>
                <a:latin typeface="+mj-ea"/>
                <a:ea typeface="+mj-ea"/>
              </a:rPr>
              <a:t>12</a:t>
            </a:r>
            <a:r>
              <a:rPr kumimoji="1" lang="ja-JP" altLang="en-US" sz="2400" dirty="0">
                <a:solidFill>
                  <a:schemeClr val="tx1"/>
                </a:solidFill>
              </a:rPr>
              <a:t>歳で失明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　　それまでできたことができなくなり、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　</a:t>
            </a:r>
            <a:r>
              <a:rPr kumimoji="1" lang="ja-JP" altLang="en-US" sz="2400" dirty="0">
                <a:solidFill>
                  <a:schemeClr val="tx1"/>
                </a:solidFill>
              </a:rPr>
              <a:t>劣った存在になってしまったというコンプレックス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3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96336A-7F21-E70D-177F-90AF1F27D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595" y="2575947"/>
            <a:ext cx="9729096" cy="35544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</a:rPr>
              <a:t>（２）両親とのかかわり</a:t>
            </a: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</a:rPr>
              <a:t>　・アイロンがけやリンゴの皮むきなどをさせ、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　</a:t>
            </a:r>
            <a:r>
              <a:rPr kumimoji="1" lang="ja-JP" altLang="en-US" dirty="0">
                <a:solidFill>
                  <a:schemeClr val="tx1"/>
                </a:solidFill>
              </a:rPr>
              <a:t>ギターを習わせてくれた母</a:t>
            </a: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</a:rPr>
              <a:t>　・山に連れ出してくれた父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ja-JP" alt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考察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</a:rPr>
              <a:t>　　支援者は、なんでも代わりにやるのではなく、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　本人が</a:t>
            </a:r>
            <a:r>
              <a:rPr kumimoji="1" lang="ja-JP" altLang="en-US" dirty="0">
                <a:solidFill>
                  <a:schemeClr val="tx1"/>
                </a:solidFill>
              </a:rPr>
              <a:t>できることを少しずつ増やして</a:t>
            </a:r>
            <a:r>
              <a:rPr lang="ja-JP" altLang="en-US" dirty="0">
                <a:solidFill>
                  <a:schemeClr val="tx1"/>
                </a:solidFill>
              </a:rPr>
              <a:t>いく</a:t>
            </a:r>
            <a:r>
              <a:rPr kumimoji="1" lang="ja-JP" altLang="en-US" dirty="0">
                <a:solidFill>
                  <a:schemeClr val="tx1"/>
                </a:solidFill>
              </a:rPr>
              <a:t>かかわりが大切。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E89E31BE-B7AA-7496-6E43-31705AF34982}"/>
              </a:ext>
            </a:extLst>
          </p:cNvPr>
          <p:cNvSpPr txBox="1">
            <a:spLocks/>
          </p:cNvSpPr>
          <p:nvPr/>
        </p:nvSpPr>
        <p:spPr>
          <a:xfrm>
            <a:off x="1286024" y="1087374"/>
            <a:ext cx="9298220" cy="1000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300" dirty="0"/>
              <a:t>２．</a:t>
            </a:r>
            <a:r>
              <a:rPr kumimoji="1" lang="en-US" altLang="ja-JP" sz="3300" dirty="0">
                <a:latin typeface="+mj-ea"/>
              </a:rPr>
              <a:t>12</a:t>
            </a:r>
            <a:r>
              <a:rPr lang="ja-JP" altLang="en-US" sz="3300" dirty="0"/>
              <a:t>歳で失明、</a:t>
            </a:r>
            <a:br>
              <a:rPr lang="en-US" altLang="ja-JP" sz="3300" dirty="0"/>
            </a:br>
            <a:r>
              <a:rPr lang="ja-JP" altLang="en-US" sz="3300" dirty="0"/>
              <a:t>　　そこから「やれる」と思えるようになるまで</a:t>
            </a:r>
          </a:p>
        </p:txBody>
      </p:sp>
    </p:spTree>
    <p:extLst>
      <p:ext uri="{BB962C8B-B14F-4D97-AF65-F5344CB8AC3E}">
        <p14:creationId xmlns:p14="http://schemas.microsoft.com/office/powerpoint/2010/main" val="138895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96336A-7F21-E70D-177F-90AF1F27D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　（３）盲学校での出会い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　　・視覚障害を持ちながら人生を楽しんでいる仲間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　　・全盲で弁護士になった先達の存在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ja-JP" alt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　　</a:t>
            </a:r>
            <a:r>
              <a:rPr kumimoji="1" lang="en-US" altLang="ja-JP" sz="2400" dirty="0">
                <a:solidFill>
                  <a:schemeClr val="tx1"/>
                </a:solidFill>
              </a:rPr>
              <a:t>【</a:t>
            </a:r>
            <a:r>
              <a:rPr kumimoji="1" lang="ja-JP" altLang="en-US" sz="2400" dirty="0">
                <a:solidFill>
                  <a:schemeClr val="tx1"/>
                </a:solidFill>
              </a:rPr>
              <a:t>考察</a:t>
            </a:r>
            <a:r>
              <a:rPr kumimoji="1" lang="en-US" altLang="ja-JP" sz="2400" dirty="0">
                <a:solidFill>
                  <a:schemeClr val="tx1"/>
                </a:solidFill>
              </a:rPr>
              <a:t>】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　　　同じ境遇の仲間やロールモデルが大きな力になる。</a:t>
            </a: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E20F0746-82A4-3F4B-23A8-D5D8D721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024" y="1087374"/>
            <a:ext cx="9298220" cy="1000978"/>
          </a:xfrm>
        </p:spPr>
        <p:txBody>
          <a:bodyPr>
            <a:normAutofit/>
          </a:bodyPr>
          <a:lstStyle/>
          <a:p>
            <a:r>
              <a:rPr kumimoji="1" lang="ja-JP" altLang="en-US" sz="3300" dirty="0"/>
              <a:t>２．</a:t>
            </a:r>
            <a:r>
              <a:rPr kumimoji="1" lang="en-US" altLang="ja-JP" sz="3200" dirty="0">
                <a:latin typeface="+mj-ea"/>
              </a:rPr>
              <a:t>12</a:t>
            </a:r>
            <a:r>
              <a:rPr kumimoji="1" lang="ja-JP" altLang="en-US" sz="3300" dirty="0"/>
              <a:t>歳で失明、</a:t>
            </a:r>
            <a:br>
              <a:rPr kumimoji="1" lang="en-US" altLang="ja-JP" sz="3300" dirty="0"/>
            </a:br>
            <a:r>
              <a:rPr kumimoji="1" lang="ja-JP" altLang="en-US" sz="3300" dirty="0"/>
              <a:t>　　そこから「やれる」と思えるようになるまで</a:t>
            </a:r>
          </a:p>
        </p:txBody>
      </p:sp>
    </p:spTree>
    <p:extLst>
      <p:ext uri="{BB962C8B-B14F-4D97-AF65-F5344CB8AC3E}">
        <p14:creationId xmlns:p14="http://schemas.microsoft.com/office/powerpoint/2010/main" val="280138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EE39AE3-A01D-53B7-F90B-1BDD1334B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239" y="1087374"/>
            <a:ext cx="9680003" cy="1000978"/>
          </a:xfrm>
        </p:spPr>
        <p:txBody>
          <a:bodyPr>
            <a:normAutofit/>
          </a:bodyPr>
          <a:lstStyle/>
          <a:p>
            <a:r>
              <a:rPr kumimoji="1" lang="ja-JP" altLang="en-US" sz="3300" dirty="0"/>
              <a:t>３．弁護士になるまでに出会ったさまざまな支援者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834DC6-3054-8607-B1DE-017078EF3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901989"/>
            <a:ext cx="8983489" cy="32351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・大学時代、教室で弁護してくれた仲間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・なかなか就職先は見つからず、そんな中、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   </a:t>
            </a:r>
            <a:r>
              <a:rPr kumimoji="1" lang="ja-JP" altLang="en-US" sz="2400" dirty="0">
                <a:solidFill>
                  <a:schemeClr val="tx1"/>
                </a:solidFill>
              </a:rPr>
              <a:t>「君がいることが事務所と依頼者のためになると思ったから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</a:rPr>
              <a:t>採用した」と言ってくれた所長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ja-JP" alt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en-US" altLang="ja-JP" sz="2400" dirty="0">
                <a:solidFill>
                  <a:schemeClr val="tx1"/>
                </a:solidFill>
              </a:rPr>
              <a:t>【</a:t>
            </a:r>
            <a:r>
              <a:rPr kumimoji="1" lang="ja-JP" altLang="en-US" sz="2400" dirty="0">
                <a:solidFill>
                  <a:schemeClr val="tx1"/>
                </a:solidFill>
              </a:rPr>
              <a:t>考察</a:t>
            </a:r>
            <a:r>
              <a:rPr kumimoji="1" lang="en-US" altLang="ja-JP" sz="2400" dirty="0">
                <a:solidFill>
                  <a:schemeClr val="tx1"/>
                </a:solidFill>
              </a:rPr>
              <a:t>】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</a:rPr>
              <a:t>壁にぶつかったとき、理解者の存在が大きな力になる。</a:t>
            </a: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480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AB4AC76-D796-6B4D-5592-23A26763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４．支援の循環型社会を目指して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549E63-7889-F5DE-9A24-08F1D2E01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946245"/>
            <a:ext cx="9206584" cy="3342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・</a:t>
            </a:r>
            <a:r>
              <a:rPr kumimoji="1" lang="ja-JP" altLang="en-US" sz="2400" dirty="0">
                <a:solidFill>
                  <a:schemeClr val="tx1"/>
                </a:solidFill>
              </a:rPr>
              <a:t>「刑務所の中で点字の勉強を始めた」という受刑者からの手紙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ja-JP" alt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en-US" altLang="ja-JP" sz="2400" dirty="0">
                <a:solidFill>
                  <a:schemeClr val="tx1"/>
                </a:solidFill>
              </a:rPr>
              <a:t>【</a:t>
            </a:r>
            <a:r>
              <a:rPr kumimoji="1" lang="ja-JP" altLang="en-US" sz="2400" dirty="0">
                <a:solidFill>
                  <a:schemeClr val="tx1"/>
                </a:solidFill>
              </a:rPr>
              <a:t>考察</a:t>
            </a:r>
            <a:r>
              <a:rPr kumimoji="1" lang="en-US" altLang="ja-JP" sz="2400" dirty="0">
                <a:solidFill>
                  <a:schemeClr val="tx1"/>
                </a:solidFill>
              </a:rPr>
              <a:t>】</a:t>
            </a: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/>
                </a:solidFill>
              </a:rPr>
              <a:t>　支援者と被支援者の間に明確な区別はない。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</a:rPr>
              <a:t>目指すべきは、時には支え、また支えられるという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</a:rPr>
              <a:t>循環型社会（支援のエコシステム）を作ること。</a:t>
            </a: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41601"/>
      </p:ext>
    </p:extLst>
  </p:cSld>
  <p:clrMapOvr>
    <a:masterClrMapping/>
  </p:clrMapOvr>
</p:sld>
</file>

<file path=ppt/theme/theme1.xml><?xml version="1.0" encoding="utf-8"?>
<a:theme xmlns:a="http://schemas.openxmlformats.org/drawingml/2006/main" name="フレーム">
  <a:themeElements>
    <a:clrScheme name="フレーム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フレーム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フレーム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445</Words>
  <Application>Microsoft Office PowerPoint</Application>
  <PresentationFormat>ワイド画面</PresentationFormat>
  <Paragraphs>50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フレーム</vt:lpstr>
      <vt:lpstr>当事者発の支援論 ー全盲弁護士の視点ー</vt:lpstr>
      <vt:lpstr>１．さまざまな支援を活用しながらの弁護士活動</vt:lpstr>
      <vt:lpstr>２．12歳で失明、 　　そこから「やれる」と思えるようになるまで</vt:lpstr>
      <vt:lpstr>PowerPoint プレゼンテーション</vt:lpstr>
      <vt:lpstr>２．12歳で失明、 　　そこから「やれる」と思えるようになるまで</vt:lpstr>
      <vt:lpstr>３．弁護士になるまでに出会ったさまざまな支援者</vt:lpstr>
      <vt:lpstr>４．支援の循環型社会を目指して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砂川 里都</dc:creator>
  <cp:lastModifiedBy>事務局</cp:lastModifiedBy>
  <cp:revision>17</cp:revision>
  <cp:lastPrinted>2025-05-30T02:45:49Z</cp:lastPrinted>
  <dcterms:created xsi:type="dcterms:W3CDTF">2025-05-30T02:26:22Z</dcterms:created>
  <dcterms:modified xsi:type="dcterms:W3CDTF">2025-06-16T01:52:47Z</dcterms:modified>
</cp:coreProperties>
</file>